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A8424-E548-0D25-D06A-A6BC7E885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0EF63A-97D9-06CF-4C61-68C278E82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0B006-F8FC-3884-B250-E2393240A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30C81-3D3D-2105-881E-D83D3E28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55F7D-BD09-EB5B-8374-46FF641EB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6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BE6DC-7574-D437-74B9-650677585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06E771-7820-37F7-2B8B-AFE1F52A5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0212E-0775-ADCA-98BF-DB552CC47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8C6B0-6568-6614-7AF8-505BADE7E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535A3-1775-CB54-EDCE-602259AD8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2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B7CFAF-A90B-2175-280B-6E1C7CFF69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0DC926-6F6E-98AC-A275-A57E7B760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C7CFA-08A6-2B56-977A-0C91AAF15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30021-8D7E-170C-BA13-E50F57790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84398-8591-D6B9-7EC6-8B97F1BA8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67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B37A5-D0B1-FA0C-0CAA-1E2FB82F3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3CF08-C729-7427-C3F4-C800160C0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18AD7-BD67-D9E3-F600-A4D048AAF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CA22F-0C2E-67A7-EFDB-23F411BF5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4510F-357F-7476-AC26-AA029AF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079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F63C6-618E-0685-0188-2453A31FE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8B66F-CAD6-9062-14B8-E7B1D1AD0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39D09-DAD7-F55B-D346-6C2A0CD57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1E828-4006-9B9F-98B6-2479D04C9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EA762-6A40-77AA-278C-5C372B56F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019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711B6-8990-1BBA-DE73-32CBDE73F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53023-6541-945A-ED29-A44C714140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11ED12-CF69-F4F4-527B-1F88D4033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56F0F8-AD9B-F278-2BA1-6C0E8604D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90A868-653A-18FF-407B-2B148F8F7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B774E2-129A-FB35-A5AF-97AA24410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6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39DA6-730F-B9EF-C2FA-F96A7B875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ABF79-5061-24AF-4DB7-8B6FD6522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8AFFA0-CC35-2BB4-10B6-BF5BFBCD2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F3AEB1-6D59-719E-D6A6-46BE6A52F2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D91532-2C14-CDE2-56A4-0265132AD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1260F8-28C1-6AE7-E9B9-D2C1008DC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9CCCC2-75FF-1B1D-ECB2-DED6D164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3B460B-9F9A-AD7A-96D4-C5327325E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E405F-F750-0876-4823-A249FA86A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E07FC0-492B-5C55-941D-2539BEA36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86FB16-072D-58AE-8BF2-EAB035725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3B457F-4AD1-5859-D9EE-F4A2566F5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0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D40051-A6FD-3C69-8F79-E99E1F477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F10AEB-1104-599F-C63C-3642F549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8D35BE-9A3C-B79E-1048-E5AB34211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0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33F62-D531-7CBE-7BB8-BFB8BE1A9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BC832-F906-A4A3-AD1E-9128B8A80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908E3-1665-E95E-7BA7-23602256D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5FF8A-E2DE-9DD0-CD05-964108A55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55C5E-4E0B-92F3-BBD6-950DE8F0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2EDCB-C5A7-1797-FEAE-32E4D27D5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5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409C8-409E-FE5D-1B5C-D9B5E1D67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377A1-0526-868F-3427-7210841743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AC6866-81DF-C150-D06D-AB0211F52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32337E-DB65-565D-788C-AE1959081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C4942B-6D1C-0DD1-DE4D-5A823F5FE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4BB9E8-FE54-9F16-EAD0-3A23501C5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2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10A8C6-F950-8B42-0B78-C3BF4E9C7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5E415-F16D-9697-CB59-CB6B6920A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E1607-E79B-9AC2-667A-8C9277AEE7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977FA-D43A-4B22-B913-6AA3267516F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7AAD0-D04A-A768-AA22-A64D901F2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C4836-DE0F-9F12-BAF2-5208776A73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8BD48-2B48-4A98-A34B-1946352B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4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E4B72-9CC3-54B7-1CAB-B1652AE03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669"/>
            <a:ext cx="10515600" cy="787019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Mandatory Learner 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02808-DAB8-9BB0-E672-957077284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472" y="932688"/>
            <a:ext cx="11576304" cy="57796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300" b="1" u="sng" dirty="0"/>
              <a:t>Activity Approval</a:t>
            </a:r>
          </a:p>
          <a:p>
            <a:pPr marL="0" indent="0">
              <a:buNone/>
            </a:pPr>
            <a:r>
              <a:rPr lang="en-US" sz="1300" dirty="0"/>
              <a:t>This nursing continuing professional development activity was approved by International Association of Forensic Nurses, an accredited approver by the American Nurses Credentialing Center’s Commission on Accreditation. </a:t>
            </a:r>
          </a:p>
          <a:p>
            <a:pPr marL="0" indent="0">
              <a:buNone/>
            </a:pPr>
            <a:r>
              <a:rPr lang="en-US" sz="1300" b="1" u="sng" dirty="0"/>
              <a:t>Criteria to Receive Contact Hours</a:t>
            </a:r>
          </a:p>
          <a:p>
            <a:pPr marL="0" indent="0">
              <a:buNone/>
            </a:pPr>
            <a:r>
              <a:rPr lang="en-US" sz="1300" i="1" dirty="0">
                <a:highlight>
                  <a:srgbClr val="FFFF00"/>
                </a:highlight>
              </a:rPr>
              <a:t>REQUIRED-Type your criteria for awarding contact hours disclosure here</a:t>
            </a:r>
          </a:p>
          <a:p>
            <a:pPr marL="0" indent="0">
              <a:buNone/>
            </a:pPr>
            <a:r>
              <a:rPr lang="en-US" sz="1300" b="1" u="sng" dirty="0"/>
              <a:t>Relevant Financial Relationship Disclosures</a:t>
            </a:r>
          </a:p>
          <a:p>
            <a:pPr marL="0" indent="0">
              <a:buNone/>
            </a:pPr>
            <a:r>
              <a:rPr lang="en-US" sz="1300" i="1" dirty="0">
                <a:highlight>
                  <a:srgbClr val="FFFF00"/>
                </a:highlight>
              </a:rPr>
              <a:t>REQUIRED- Utilize, and edit as necessary, the disclosures relevant to your activity. Delete those that are not applicable</a:t>
            </a:r>
          </a:p>
          <a:p>
            <a:r>
              <a:rPr lang="en-US" sz="1300" dirty="0"/>
              <a:t>None of the authors, presenters, or planning committee for this educational activity have relevant financial relationship(s) to disclose with ineligible companies.</a:t>
            </a:r>
          </a:p>
          <a:p>
            <a:r>
              <a:rPr lang="en-US" sz="1300" dirty="0">
                <a:highlight>
                  <a:srgbClr val="00FFFF"/>
                </a:highlight>
              </a:rPr>
              <a:t>[INDIVIDUAL NAME]</a:t>
            </a:r>
            <a:r>
              <a:rPr lang="en-US" sz="1300" dirty="0"/>
              <a:t> is </a:t>
            </a:r>
            <a:r>
              <a:rPr lang="en-US" sz="1300" dirty="0">
                <a:highlight>
                  <a:srgbClr val="00FFFF"/>
                </a:highlight>
              </a:rPr>
              <a:t>[NATURE OF RELATIONSHIP]</a:t>
            </a:r>
            <a:r>
              <a:rPr lang="en-US" sz="1300" dirty="0"/>
              <a:t> for </a:t>
            </a:r>
            <a:r>
              <a:rPr lang="en-US" sz="1300" dirty="0">
                <a:highlight>
                  <a:srgbClr val="00FFFF"/>
                </a:highlight>
              </a:rPr>
              <a:t>[INELIGIBLE COMPANY NAME]</a:t>
            </a:r>
            <a:r>
              <a:rPr lang="en-US" sz="1300" dirty="0"/>
              <a:t>. This relevant financial relationship has been mitigated.</a:t>
            </a:r>
          </a:p>
          <a:p>
            <a:r>
              <a:rPr lang="en-US" sz="1300" dirty="0"/>
              <a:t>None of the other authors, presenters, or planning committee for this educational activity have relevant financial relationship(s) to disclose with ineligible companies.</a:t>
            </a:r>
          </a:p>
          <a:p>
            <a:r>
              <a:rPr lang="en-US" sz="1300" dirty="0"/>
              <a:t>Financial relationships were not identified and mitigated for this educational activity because it is exempt based upon the exceptions under Standard 3 by the </a:t>
            </a:r>
            <a:r>
              <a:rPr lang="en-US" sz="1300" i="1" dirty="0"/>
              <a:t>Standards for Integrity and Independence in Accredited Continuing Education</a:t>
            </a:r>
            <a:r>
              <a:rPr lang="en-US" sz="1300" dirty="0"/>
              <a:t>. </a:t>
            </a:r>
          </a:p>
          <a:p>
            <a:pPr marL="0" indent="0">
              <a:buNone/>
            </a:pPr>
            <a:r>
              <a:rPr lang="en-US" sz="1300" b="1" u="sng" dirty="0"/>
              <a:t>Activity Expiration Date</a:t>
            </a:r>
          </a:p>
          <a:p>
            <a:pPr marL="0" indent="0">
              <a:buNone/>
            </a:pPr>
            <a:r>
              <a:rPr lang="en-US" sz="1300" i="1" dirty="0">
                <a:highlight>
                  <a:srgbClr val="FFFF00"/>
                </a:highlight>
              </a:rPr>
              <a:t>IF APPLICABLE-If your activity contains enduring material, edit the statement below to reflect your activity. If not applicable, you may delete this section</a:t>
            </a:r>
          </a:p>
          <a:p>
            <a:pPr marL="0" indent="0">
              <a:buNone/>
            </a:pPr>
            <a:r>
              <a:rPr lang="en-US" sz="1300" dirty="0"/>
              <a:t>This activity includes enduring material with an expiration date of </a:t>
            </a:r>
            <a:r>
              <a:rPr lang="en-US" sz="1300" dirty="0">
                <a:highlight>
                  <a:srgbClr val="00FFFF"/>
                </a:highlight>
              </a:rPr>
              <a:t>[MONTH DAY, YEAR]</a:t>
            </a:r>
            <a:r>
              <a:rPr lang="en-US" sz="1300" dirty="0"/>
              <a:t>, after which contact hours will no longer be awarded.</a:t>
            </a:r>
          </a:p>
          <a:p>
            <a:pPr marL="0" indent="0">
              <a:buNone/>
            </a:pPr>
            <a:r>
              <a:rPr lang="en-US" sz="1300" b="1" u="sng" dirty="0"/>
              <a:t>Commercial Support</a:t>
            </a:r>
          </a:p>
          <a:p>
            <a:pPr marL="0" indent="0">
              <a:buNone/>
            </a:pPr>
            <a:r>
              <a:rPr lang="en-US" sz="1300" i="1" dirty="0">
                <a:highlight>
                  <a:srgbClr val="FFFF00"/>
                </a:highlight>
              </a:rPr>
              <a:t>IF APPLICABLE-If your activity receives commercial support, edit the statement below to reflect your activity. If not applicable, you may delete this section</a:t>
            </a:r>
          </a:p>
          <a:p>
            <a:pPr marL="0" indent="0">
              <a:buNone/>
            </a:pPr>
            <a:r>
              <a:rPr lang="en-US" sz="1300" dirty="0"/>
              <a:t>This activity received commercial support from </a:t>
            </a:r>
            <a:r>
              <a:rPr lang="en-US" sz="1300" dirty="0">
                <a:highlight>
                  <a:srgbClr val="00FFFF"/>
                </a:highlight>
              </a:rPr>
              <a:t>[INELIGIBLE COMPANY NAME]</a:t>
            </a:r>
            <a:r>
              <a:rPr lang="en-US" sz="1300" dirty="0"/>
              <a:t> for </a:t>
            </a:r>
            <a:r>
              <a:rPr lang="en-US" sz="1300" dirty="0">
                <a:highlight>
                  <a:srgbClr val="00FFFF"/>
                </a:highlight>
              </a:rPr>
              <a:t>[NATURE OF SUPPORT ]</a:t>
            </a:r>
            <a:r>
              <a:rPr lang="en-US" sz="1300" dirty="0"/>
              <a:t>. All content was developed independently, and no commercial influence affected the planning or delivery of this activity.</a:t>
            </a:r>
          </a:p>
          <a:p>
            <a:pPr marL="0" indent="0">
              <a:buNone/>
            </a:pPr>
            <a:r>
              <a:rPr lang="en-US" sz="1300" b="1" u="sng" dirty="0"/>
              <a:t>Joint Providership</a:t>
            </a:r>
          </a:p>
          <a:p>
            <a:pPr marL="0" indent="0">
              <a:buNone/>
            </a:pPr>
            <a:r>
              <a:rPr lang="en-US" sz="1300" i="1" dirty="0">
                <a:highlight>
                  <a:srgbClr val="FFFF00"/>
                </a:highlight>
              </a:rPr>
              <a:t>IF APPLICABLE-If your activity is being jointly provided by multiple organizations, edit the statement below to reflect your activity. If not applicable, you may delete this section.</a:t>
            </a:r>
          </a:p>
          <a:p>
            <a:pPr marL="0" indent="0">
              <a:buNone/>
            </a:pPr>
            <a:r>
              <a:rPr lang="en-US" sz="1300" dirty="0"/>
              <a:t>This activity is jointly provided by </a:t>
            </a:r>
            <a:r>
              <a:rPr lang="en-US" sz="1300" dirty="0">
                <a:highlight>
                  <a:srgbClr val="00FFFF"/>
                </a:highlight>
              </a:rPr>
              <a:t>[APPLICANT ORGANIZATION NAME]</a:t>
            </a:r>
            <a:r>
              <a:rPr lang="en-US" sz="1300" dirty="0"/>
              <a:t>, which holds final accountability for the activity, and </a:t>
            </a:r>
            <a:r>
              <a:rPr lang="en-US" sz="1300" dirty="0">
                <a:highlight>
                  <a:srgbClr val="00FFFF"/>
                </a:highlight>
              </a:rPr>
              <a:t>[Joint Provider Organization Name]</a:t>
            </a:r>
            <a:r>
              <a:rPr lang="en-US" sz="1300" dirty="0"/>
              <a:t>, which participated in the planning of the activity.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i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sz="1600" i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sz="1600" i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04673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372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Mandatory Learner Disclosures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Kalen Knight</dc:creator>
  <cp:lastModifiedBy>Kalen Knight</cp:lastModifiedBy>
  <cp:revision>4</cp:revision>
  <dcterms:created xsi:type="dcterms:W3CDTF">2025-10-14T18:00:41Z</dcterms:created>
  <dcterms:modified xsi:type="dcterms:W3CDTF">2025-10-24T16:56:51Z</dcterms:modified>
</cp:coreProperties>
</file>